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71" r:id="rId8"/>
    <p:sldId id="262" r:id="rId9"/>
    <p:sldId id="260" r:id="rId10"/>
    <p:sldId id="272" r:id="rId11"/>
    <p:sldId id="263" r:id="rId12"/>
    <p:sldId id="268" r:id="rId13"/>
    <p:sldId id="273" r:id="rId14"/>
    <p:sldId id="269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0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0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B67209-6864-4E58-A7B9-C42927539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E0984-4704-4BB7-ADE8-9F3BDDBB9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D51F-0E1C-4360-8D5A-9E42B36C2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94B282-B28D-45C1-BE75-811C7DAEA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29EE-99B7-4688-902B-A03B5D746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EA8B3-958B-46DD-AD4E-77B59D272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9266D-9E47-4FAD-9C09-9C8704954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49E2B-6FA0-4E91-B4BC-8656CDB26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6DB27-3C5D-4122-A14C-9B093949B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11FEE-34A9-44B0-AF50-04211C384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C93E-F67E-474A-B139-DE03A3DA2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CCC33-E691-404D-9415-A85E12CCB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5597C7F-7877-4E84-ACC1-5FBB3D0A27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bornet.com/rights/usbor.txt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 Government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USI 7 a,b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Compromise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Decided how many votes each state had in the Senate and the House of Representatives</a:t>
            </a:r>
            <a:endParaRPr lang="en-US" dirty="0"/>
          </a:p>
        </p:txBody>
      </p:sp>
      <p:pic>
        <p:nvPicPr>
          <p:cNvPr id="6" name="Picture 8" descr="MCj040845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642" y="1371600"/>
            <a:ext cx="4124960" cy="2209800"/>
          </a:xfrm>
          <a:prstGeom prst="rect">
            <a:avLst/>
          </a:prstGeom>
          <a:noFill/>
        </p:spPr>
      </p:pic>
      <p:pic>
        <p:nvPicPr>
          <p:cNvPr id="7" name="Picture 9" descr="MCj0408330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082256"/>
            <a:ext cx="1136650" cy="124658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9468" name="Picture 12" descr="300px-Senate_in_s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6743700" cy="4495800"/>
          </a:xfrm>
          <a:prstGeom prst="rect">
            <a:avLst/>
          </a:prstGeom>
          <a:noFill/>
        </p:spPr>
      </p:pic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3429000" y="3124200"/>
            <a:ext cx="1447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SAME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 of Representatives</a:t>
            </a:r>
          </a:p>
        </p:txBody>
      </p:sp>
      <p:pic>
        <p:nvPicPr>
          <p:cNvPr id="30726" name="Picture 6" descr="map03"/>
          <p:cNvPicPr>
            <a:picLocks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1447800"/>
            <a:ext cx="6413500" cy="5129213"/>
          </a:xfrm>
          <a:noFill/>
          <a:ln/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 rot="-1732591">
            <a:off x="5562600" y="1676400"/>
            <a:ext cx="2771775" cy="10874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POPulation</a:t>
            </a:r>
          </a:p>
        </p:txBody>
      </p:sp>
      <p:pic>
        <p:nvPicPr>
          <p:cNvPr id="307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9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486400"/>
            <a:ext cx="609600" cy="6096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3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</p:childTnLst>
        </p:cTn>
      </p:par>
    </p:tnLst>
    <p:bldLst>
      <p:bldP spid="30724" grpId="0"/>
      <p:bldP spid="307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of the Constitution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The Constitution was signed at the end of the convention</a:t>
            </a:r>
          </a:p>
          <a:p>
            <a:r>
              <a:rPr lang="en-US" sz="2800" dirty="0" smtClean="0"/>
              <a:t>9 of the 13 states had to vote in favor of the Constitution before it could become law</a:t>
            </a:r>
            <a:endParaRPr lang="en-US" sz="2800" dirty="0"/>
          </a:p>
        </p:txBody>
      </p:sp>
      <p:pic>
        <p:nvPicPr>
          <p:cNvPr id="6" name="Picture 9" descr="constitu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600200"/>
            <a:ext cx="4038600" cy="2189163"/>
          </a:xfrm>
          <a:noFill/>
          <a:ln/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114799"/>
            <a:ext cx="1990725" cy="26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2672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of Rights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Based on the Virginia Declaration of Rights (George Mason) and the Virginia Statute for Religious Freedom (Thomas Jefferson)</a:t>
            </a:r>
            <a:endParaRPr lang="en-US" sz="2800" dirty="0"/>
          </a:p>
        </p:txBody>
      </p:sp>
      <p:pic>
        <p:nvPicPr>
          <p:cNvPr id="36876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1905794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2403641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28759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The first 10 amendments to the Constitution</a:t>
            </a:r>
          </a:p>
          <a:p>
            <a:r>
              <a:rPr lang="en-US" sz="2800" dirty="0" smtClean="0"/>
              <a:t>Provided a written guarantee of individual rights</a:t>
            </a:r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Freedom of religion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 descr="billrit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5672" y="1600199"/>
            <a:ext cx="3426327" cy="42149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Articles of Confederation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First plan of government for America</a:t>
            </a:r>
          </a:p>
          <a:p>
            <a:r>
              <a:rPr lang="en-US" sz="2800"/>
              <a:t>Not very good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3080" name="Picture 8" descr="Articles of Confederation and perpetual union between the 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2967038" cy="5410200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79850"/>
            <a:ext cx="2286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1" name="MSj03885530000[1].wav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" y="5867400"/>
            <a:ext cx="304800" cy="3048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27" fill="hold"/>
                                        <p:tgtEl>
                                          <p:spTgt spid="3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Problems with </a:t>
            </a:r>
            <a:r>
              <a:rPr lang="en-US" sz="4000" u="sng">
                <a:solidFill>
                  <a:srgbClr val="FF0000"/>
                </a:solidFill>
              </a:rPr>
              <a:t>A</a:t>
            </a:r>
            <a:r>
              <a:rPr lang="en-US" sz="4000"/>
              <a:t>rticles of </a:t>
            </a:r>
            <a:r>
              <a:rPr lang="en-US" sz="4000" u="sng">
                <a:solidFill>
                  <a:srgbClr val="FF0000"/>
                </a:solidFill>
              </a:rPr>
              <a:t>C</a:t>
            </a:r>
            <a:r>
              <a:rPr lang="en-US" sz="4000"/>
              <a:t>onfederations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Weak national government</a:t>
            </a:r>
          </a:p>
          <a:p>
            <a:r>
              <a:rPr lang="en-US" sz="2800" dirty="0"/>
              <a:t>No power to tax or control trade</a:t>
            </a:r>
          </a:p>
          <a:p>
            <a:r>
              <a:rPr lang="en-US" sz="2800" dirty="0"/>
              <a:t>No common currency</a:t>
            </a:r>
          </a:p>
          <a:p>
            <a:endParaRPr lang="en-US" sz="2800" dirty="0"/>
          </a:p>
        </p:txBody>
      </p:sp>
      <p:pic>
        <p:nvPicPr>
          <p:cNvPr id="5127" name="Picture 7" descr="j0078752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4500" y="1600200"/>
            <a:ext cx="2284413" cy="2187575"/>
          </a:xfrm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6858000" y="914400"/>
            <a:ext cx="19335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not strong</a:t>
            </a:r>
          </a:p>
        </p:txBody>
      </p:sp>
      <p:pic>
        <p:nvPicPr>
          <p:cNvPr id="5129" name="Picture 9" descr="j019657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2638" y="4129088"/>
            <a:ext cx="1609725" cy="1812925"/>
          </a:xfrm>
        </p:spPr>
      </p:pic>
      <p:pic>
        <p:nvPicPr>
          <p:cNvPr id="5130" name="Picture 10" descr="MMj0178230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419600"/>
            <a:ext cx="1066800" cy="1066800"/>
          </a:xfrm>
          <a:prstGeom prst="rect">
            <a:avLst/>
          </a:prstGeom>
          <a:noFill/>
        </p:spPr>
      </p:pic>
      <p:pic>
        <p:nvPicPr>
          <p:cNvPr id="5131" name="Picture 11" descr="MMj0236205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287838"/>
            <a:ext cx="2590800" cy="2014537"/>
          </a:xfrm>
          <a:prstGeom prst="rect">
            <a:avLst/>
          </a:prstGeom>
          <a:noFill/>
        </p:spPr>
      </p:pic>
      <p:pic>
        <p:nvPicPr>
          <p:cNvPr id="5132" name="Picture 12" descr="MMj0178230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53000"/>
            <a:ext cx="666750" cy="6667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Each state had 1 vote no matter how big</a:t>
            </a:r>
          </a:p>
          <a:p>
            <a:r>
              <a:rPr lang="en-US" sz="2800"/>
              <a:t>No executive or judicial branch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7176" name="Picture 8" descr="MCj04084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58925"/>
            <a:ext cx="3733800" cy="2000250"/>
          </a:xfrm>
          <a:prstGeom prst="rect">
            <a:avLst/>
          </a:prstGeom>
          <a:noFill/>
        </p:spPr>
      </p:pic>
      <p:pic>
        <p:nvPicPr>
          <p:cNvPr id="7177" name="Picture 9" descr="MCj040833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648200"/>
            <a:ext cx="763588" cy="838200"/>
          </a:xfrm>
          <a:prstGeom prst="rect">
            <a:avLst/>
          </a:prstGeom>
          <a:noFill/>
        </p:spPr>
      </p:pic>
      <p:pic>
        <p:nvPicPr>
          <p:cNvPr id="7178" name="Picture 10" descr="MCj02979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762000"/>
            <a:ext cx="461963" cy="1068388"/>
          </a:xfrm>
          <a:prstGeom prst="rect">
            <a:avLst/>
          </a:prstGeom>
          <a:noFill/>
        </p:spPr>
      </p:pic>
      <p:pic>
        <p:nvPicPr>
          <p:cNvPr id="7179" name="Picture 11" descr="MCj02979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962400"/>
            <a:ext cx="330200" cy="763588"/>
          </a:xfrm>
          <a:prstGeom prst="rect">
            <a:avLst/>
          </a:prstGeom>
          <a:noFill/>
        </p:spPr>
      </p:pic>
      <p:pic>
        <p:nvPicPr>
          <p:cNvPr id="7180" name="Picture 12" descr="MCj01743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579813"/>
            <a:ext cx="3048000" cy="3038475"/>
          </a:xfrm>
          <a:prstGeom prst="rect">
            <a:avLst/>
          </a:prstGeom>
          <a:noFill/>
        </p:spPr>
      </p:pic>
      <p:pic>
        <p:nvPicPr>
          <p:cNvPr id="7181" name="Picture 13" descr="MCSY01886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810000"/>
            <a:ext cx="914400" cy="884238"/>
          </a:xfrm>
          <a:prstGeom prst="rect">
            <a:avLst/>
          </a:prstGeom>
          <a:noFill/>
        </p:spPr>
      </p:pic>
      <p:pic>
        <p:nvPicPr>
          <p:cNvPr id="7182" name="Picture 14" descr="MCSY01886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419600"/>
            <a:ext cx="1143000" cy="1108075"/>
          </a:xfrm>
          <a:prstGeom prst="rect">
            <a:avLst/>
          </a:prstGeom>
          <a:noFill/>
        </p:spPr>
      </p:pic>
      <p:pic>
        <p:nvPicPr>
          <p:cNvPr id="7183" name="Picture 15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2" name="MSj03885530000[1].wav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515100" y="2541588"/>
            <a:ext cx="304800" cy="304800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27" fill="hold"/>
                                        <p:tgtEl>
                                          <p:spTgt spid="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Confederation to Constitution</a:t>
            </a: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Weaknesses in the Articles of Confederation led to the effort to draft a new constitution</a:t>
            </a:r>
            <a:endParaRPr lang="en-US" sz="2800" dirty="0"/>
          </a:p>
        </p:txBody>
      </p:sp>
      <p:pic>
        <p:nvPicPr>
          <p:cNvPr id="15369" name="Picture 9" descr="constitution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667000"/>
            <a:ext cx="4038600" cy="2189163"/>
          </a:xfrm>
          <a:noFill/>
          <a:ln/>
        </p:spPr>
      </p:pic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Delegates met in Philadelphia to revise the Articles</a:t>
            </a:r>
          </a:p>
          <a:p>
            <a:r>
              <a:rPr lang="en-US" sz="2800" dirty="0" smtClean="0"/>
              <a:t>Decided to write a new constitution</a:t>
            </a:r>
          </a:p>
          <a:p>
            <a:r>
              <a:rPr lang="en-US" sz="2800" dirty="0" smtClean="0"/>
              <a:t>George Washington elected president of the Constitutional Convention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4038600" cy="218916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8" descr="Articles of Confederation and perpetual union between the stat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1524000" cy="2779331"/>
          </a:xfrm>
          <a:prstGeom prst="rect">
            <a:avLst/>
          </a:prstGeom>
          <a:noFill/>
        </p:spPr>
      </p:pic>
      <p:pic>
        <p:nvPicPr>
          <p:cNvPr id="7" name="Picture 13" descr="MCSY0188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71601"/>
            <a:ext cx="1219200" cy="1178984"/>
          </a:xfrm>
          <a:prstGeom prst="rect">
            <a:avLst/>
          </a:prstGeom>
          <a:noFill/>
        </p:spPr>
      </p:pic>
      <p:pic>
        <p:nvPicPr>
          <p:cNvPr id="8" name="Picture 13" descr="MCSY0188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362200"/>
            <a:ext cx="1465995" cy="1417638"/>
          </a:xfrm>
          <a:prstGeom prst="rect">
            <a:avLst/>
          </a:prstGeom>
          <a:noFill/>
        </p:spPr>
      </p:pic>
      <p:pic>
        <p:nvPicPr>
          <p:cNvPr id="9" name="Picture 13" descr="MCSY0188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914400" cy="884238"/>
          </a:xfrm>
          <a:prstGeom prst="rect">
            <a:avLst/>
          </a:prstGeom>
          <a:noFill/>
        </p:spPr>
      </p:pic>
      <p:pic>
        <p:nvPicPr>
          <p:cNvPr id="10" name="Picture 9" descr="constitu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733800"/>
            <a:ext cx="2362200" cy="12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953000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Delegates debated over how much power should be given to the new government</a:t>
            </a:r>
          </a:p>
          <a:p>
            <a:r>
              <a:rPr lang="en-US" sz="2800" dirty="0" smtClean="0"/>
              <a:t>Debated over how large and small states should be represented in the new government</a:t>
            </a:r>
            <a:endParaRPr lang="en-US" sz="2800" dirty="0"/>
          </a:p>
        </p:txBody>
      </p:sp>
      <p:pic>
        <p:nvPicPr>
          <p:cNvPr id="6" name="Picture 8" descr="MCj040845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197562" cy="2248694"/>
          </a:xfrm>
          <a:prstGeom prst="rect">
            <a:avLst/>
          </a:prstGeom>
          <a:noFill/>
        </p:spPr>
      </p:pic>
      <p:pic>
        <p:nvPicPr>
          <p:cNvPr id="7" name="Picture 9" descr="MCj0408330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81600"/>
            <a:ext cx="984250" cy="1079442"/>
          </a:xfrm>
          <a:prstGeom prst="rect">
            <a:avLst/>
          </a:prstGeom>
          <a:noFill/>
        </p:spPr>
      </p:pic>
      <p:pic>
        <p:nvPicPr>
          <p:cNvPr id="8" name="Picture 7" descr="j007875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828800"/>
            <a:ext cx="22844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486400" y="1295400"/>
            <a:ext cx="314701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Strong</a:t>
            </a:r>
            <a:endParaRPr lang="en-US" sz="5400" b="1" cap="all" spc="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2667000"/>
            <a:ext cx="314701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Not Strong</a:t>
            </a:r>
            <a:endParaRPr lang="en-US" sz="5400" b="1" cap="all" spc="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New National Government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Called for </a:t>
            </a:r>
            <a:r>
              <a:rPr lang="en-US" sz="2800" u="sng" dirty="0"/>
              <a:t>3</a:t>
            </a:r>
            <a:r>
              <a:rPr lang="en-US" sz="2800" dirty="0"/>
              <a:t> separate </a:t>
            </a:r>
            <a:r>
              <a:rPr lang="en-US" sz="2800" u="sng" dirty="0"/>
              <a:t>branches</a:t>
            </a:r>
            <a:r>
              <a:rPr lang="en-US" sz="2800" dirty="0"/>
              <a:t> of </a:t>
            </a:r>
            <a:r>
              <a:rPr lang="en-US" sz="2800" dirty="0" smtClean="0"/>
              <a:t>government</a:t>
            </a:r>
          </a:p>
          <a:p>
            <a:pPr lvl="1"/>
            <a:r>
              <a:rPr lang="en-US" sz="2400" dirty="0" smtClean="0"/>
              <a:t>Legislative</a:t>
            </a:r>
          </a:p>
          <a:p>
            <a:pPr lvl="1"/>
            <a:r>
              <a:rPr lang="en-US" sz="2400" dirty="0" smtClean="0"/>
              <a:t>Executive</a:t>
            </a:r>
          </a:p>
          <a:p>
            <a:pPr lvl="1"/>
            <a:r>
              <a:rPr lang="en-US" sz="2400" dirty="0" smtClean="0"/>
              <a:t>Judicial</a:t>
            </a:r>
            <a:endParaRPr lang="en-US" sz="2400" dirty="0"/>
          </a:p>
          <a:p>
            <a:pPr>
              <a:buNone/>
            </a:pPr>
            <a:r>
              <a:rPr lang="en-US" sz="2800" dirty="0"/>
              <a:t>	</a:t>
            </a:r>
          </a:p>
        </p:txBody>
      </p:sp>
      <p:pic>
        <p:nvPicPr>
          <p:cNvPr id="17417" name="Picture 9" descr="branches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600200"/>
            <a:ext cx="3657600" cy="1974850"/>
          </a:xfrm>
          <a:noFill/>
          <a:ln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System of Government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Divides government power between national government and state government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3321" name="Picture 9" descr="f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057400"/>
            <a:ext cx="2189163" cy="3124200"/>
          </a:xfrm>
          <a:noFill/>
          <a:ln/>
        </p:spPr>
      </p:pic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6858000" y="1981200"/>
            <a:ext cx="2028825" cy="992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national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6781800" y="3352800"/>
            <a:ext cx="97155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state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3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13317" grpId="0" build="p"/>
      <p:bldP spid="13322" grpId="0" animBg="1"/>
      <p:bldP spid="13322" grpId="1" animBg="1"/>
      <p:bldP spid="13322" grpId="2" animBg="1"/>
      <p:bldP spid="13323" grpId="0" animBg="1"/>
      <p:bldP spid="13323" grpId="1" animBg="1"/>
      <p:bldP spid="13323" grpId="2" animBg="1"/>
    </p:bld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alance 5">
    <a:dk1>
      <a:srgbClr val="003366"/>
    </a:dk1>
    <a:lt1>
      <a:srgbClr val="FFFFFF"/>
    </a:lt1>
    <a:dk2>
      <a:srgbClr val="2B5481"/>
    </a:dk2>
    <a:lt2>
      <a:srgbClr val="E5FFFF"/>
    </a:lt2>
    <a:accent1>
      <a:srgbClr val="336699"/>
    </a:accent1>
    <a:accent2>
      <a:srgbClr val="00B000"/>
    </a:accent2>
    <a:accent3>
      <a:srgbClr val="ACB3C1"/>
    </a:accent3>
    <a:accent4>
      <a:srgbClr val="DADADA"/>
    </a:accent4>
    <a:accent5>
      <a:srgbClr val="ADB8CA"/>
    </a:accent5>
    <a:accent6>
      <a:srgbClr val="009F00"/>
    </a:accent6>
    <a:hlink>
      <a:srgbClr val="00CCFF"/>
    </a:hlink>
    <a:folHlink>
      <a:srgbClr val="B5FFFB"/>
    </a:folHlink>
  </a:clrScheme>
</a:themeOverride>
</file>

<file path=ppt/theme/themeOverride10.xml><?xml version="1.0" encoding="utf-8"?>
<a:themeOverride xmlns:a="http://schemas.openxmlformats.org/drawingml/2006/main">
  <a:clrScheme name="Balance 3">
    <a:dk1>
      <a:srgbClr val="003300"/>
    </a:dk1>
    <a:lt1>
      <a:srgbClr val="FFFFFF"/>
    </a:lt1>
    <a:dk2>
      <a:srgbClr val="4D6A2A"/>
    </a:dk2>
    <a:lt2>
      <a:srgbClr val="CCFF99"/>
    </a:lt2>
    <a:accent1>
      <a:srgbClr val="2EB62E"/>
    </a:accent1>
    <a:accent2>
      <a:srgbClr val="527C3A"/>
    </a:accent2>
    <a:accent3>
      <a:srgbClr val="B2B9AC"/>
    </a:accent3>
    <a:accent4>
      <a:srgbClr val="DADADA"/>
    </a:accent4>
    <a:accent5>
      <a:srgbClr val="ADD7AD"/>
    </a:accent5>
    <a:accent6>
      <a:srgbClr val="497034"/>
    </a:accent6>
    <a:hlink>
      <a:srgbClr val="DDD800"/>
    </a:hlink>
    <a:folHlink>
      <a:srgbClr val="009999"/>
    </a:folHlink>
  </a:clrScheme>
</a:themeOverride>
</file>

<file path=ppt/theme/themeOverride11.xml><?xml version="1.0" encoding="utf-8"?>
<a:themeOverride xmlns:a="http://schemas.openxmlformats.org/drawingml/2006/main">
  <a:clrScheme name="Balance 3">
    <a:dk1>
      <a:srgbClr val="003300"/>
    </a:dk1>
    <a:lt1>
      <a:srgbClr val="FFFFFF"/>
    </a:lt1>
    <a:dk2>
      <a:srgbClr val="4D6A2A"/>
    </a:dk2>
    <a:lt2>
      <a:srgbClr val="CCFF99"/>
    </a:lt2>
    <a:accent1>
      <a:srgbClr val="2EB62E"/>
    </a:accent1>
    <a:accent2>
      <a:srgbClr val="527C3A"/>
    </a:accent2>
    <a:accent3>
      <a:srgbClr val="B2B9AC"/>
    </a:accent3>
    <a:accent4>
      <a:srgbClr val="DADADA"/>
    </a:accent4>
    <a:accent5>
      <a:srgbClr val="ADD7AD"/>
    </a:accent5>
    <a:accent6>
      <a:srgbClr val="497034"/>
    </a:accent6>
    <a:hlink>
      <a:srgbClr val="DDD800"/>
    </a:hlink>
    <a:folHlink>
      <a:srgbClr val="009999"/>
    </a:folHlink>
  </a:clrScheme>
</a:themeOverride>
</file>

<file path=ppt/theme/themeOverride1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3.xml><?xml version="1.0" encoding="utf-8"?>
<a:themeOverride xmlns:a="http://schemas.openxmlformats.org/drawingml/2006/main">
  <a:clrScheme name="Balance 2">
    <a:dk1>
      <a:srgbClr val="660000"/>
    </a:dk1>
    <a:lt1>
      <a:srgbClr val="FFFFFF"/>
    </a:lt1>
    <a:dk2>
      <a:srgbClr val="800000"/>
    </a:dk2>
    <a:lt2>
      <a:srgbClr val="FFFFCC"/>
    </a:lt2>
    <a:accent1>
      <a:srgbClr val="CC6600"/>
    </a:accent1>
    <a:accent2>
      <a:srgbClr val="BE7960"/>
    </a:accent2>
    <a:accent3>
      <a:srgbClr val="C0AAAA"/>
    </a:accent3>
    <a:accent4>
      <a:srgbClr val="DADADA"/>
    </a:accent4>
    <a:accent5>
      <a:srgbClr val="E2B8AA"/>
    </a:accent5>
    <a:accent6>
      <a:srgbClr val="AC6D56"/>
    </a:accent6>
    <a:hlink>
      <a:srgbClr val="FFFF99"/>
    </a:hlink>
    <a:folHlink>
      <a:srgbClr val="E5B325"/>
    </a:folHlink>
  </a:clrScheme>
</a:themeOverride>
</file>

<file path=ppt/theme/themeOverride14.xml><?xml version="1.0" encoding="utf-8"?>
<a:themeOverride xmlns:a="http://schemas.openxmlformats.org/drawingml/2006/main">
  <a:clrScheme name="Balance 2">
    <a:dk1>
      <a:srgbClr val="660000"/>
    </a:dk1>
    <a:lt1>
      <a:srgbClr val="FFFFFF"/>
    </a:lt1>
    <a:dk2>
      <a:srgbClr val="800000"/>
    </a:dk2>
    <a:lt2>
      <a:srgbClr val="FFFFCC"/>
    </a:lt2>
    <a:accent1>
      <a:srgbClr val="CC6600"/>
    </a:accent1>
    <a:accent2>
      <a:srgbClr val="BE7960"/>
    </a:accent2>
    <a:accent3>
      <a:srgbClr val="C0AAAA"/>
    </a:accent3>
    <a:accent4>
      <a:srgbClr val="DADADA"/>
    </a:accent4>
    <a:accent5>
      <a:srgbClr val="E2B8AA"/>
    </a:accent5>
    <a:accent6>
      <a:srgbClr val="AC6D56"/>
    </a:accent6>
    <a:hlink>
      <a:srgbClr val="FFFF99"/>
    </a:hlink>
    <a:folHlink>
      <a:srgbClr val="E5B325"/>
    </a:folHlink>
  </a:clrScheme>
</a:themeOverride>
</file>

<file path=ppt/theme/themeOverride2.xml><?xml version="1.0" encoding="utf-8"?>
<a:themeOverride xmlns:a="http://schemas.openxmlformats.org/drawingml/2006/main">
  <a:clrScheme name="Balance 4">
    <a:dk1>
      <a:srgbClr val="005A58"/>
    </a:dk1>
    <a:lt1>
      <a:srgbClr val="FFFFFF"/>
    </a:lt1>
    <a:dk2>
      <a:srgbClr val="00716E"/>
    </a:dk2>
    <a:lt2>
      <a:srgbClr val="FFFF99"/>
    </a:lt2>
    <a:accent1>
      <a:srgbClr val="2DB3B0"/>
    </a:accent1>
    <a:accent2>
      <a:srgbClr val="6D6FC7"/>
    </a:accent2>
    <a:accent3>
      <a:srgbClr val="AABBBA"/>
    </a:accent3>
    <a:accent4>
      <a:srgbClr val="DADADA"/>
    </a:accent4>
    <a:accent5>
      <a:srgbClr val="ADD6D4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3.xml><?xml version="1.0" encoding="utf-8"?>
<a:themeOverride xmlns:a="http://schemas.openxmlformats.org/drawingml/2006/main">
  <a:clrScheme name="Balance 3">
    <a:dk1>
      <a:srgbClr val="003300"/>
    </a:dk1>
    <a:lt1>
      <a:srgbClr val="FFFFFF"/>
    </a:lt1>
    <a:dk2>
      <a:srgbClr val="4D6A2A"/>
    </a:dk2>
    <a:lt2>
      <a:srgbClr val="CCFF99"/>
    </a:lt2>
    <a:accent1>
      <a:srgbClr val="2EB62E"/>
    </a:accent1>
    <a:accent2>
      <a:srgbClr val="527C3A"/>
    </a:accent2>
    <a:accent3>
      <a:srgbClr val="B2B9AC"/>
    </a:accent3>
    <a:accent4>
      <a:srgbClr val="DADADA"/>
    </a:accent4>
    <a:accent5>
      <a:srgbClr val="ADD7AD"/>
    </a:accent5>
    <a:accent6>
      <a:srgbClr val="497034"/>
    </a:accent6>
    <a:hlink>
      <a:srgbClr val="DDD800"/>
    </a:hlink>
    <a:folHlink>
      <a:srgbClr val="009999"/>
    </a:folHlink>
  </a:clr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7.xml><?xml version="1.0" encoding="utf-8"?>
<a:themeOverride xmlns:a="http://schemas.openxmlformats.org/drawingml/2006/main">
  <a:clrScheme name="Balance 5">
    <a:dk1>
      <a:srgbClr val="003366"/>
    </a:dk1>
    <a:lt1>
      <a:srgbClr val="FFFFFF"/>
    </a:lt1>
    <a:dk2>
      <a:srgbClr val="2B5481"/>
    </a:dk2>
    <a:lt2>
      <a:srgbClr val="E5FFFF"/>
    </a:lt2>
    <a:accent1>
      <a:srgbClr val="336699"/>
    </a:accent1>
    <a:accent2>
      <a:srgbClr val="00B000"/>
    </a:accent2>
    <a:accent3>
      <a:srgbClr val="ACB3C1"/>
    </a:accent3>
    <a:accent4>
      <a:srgbClr val="DADADA"/>
    </a:accent4>
    <a:accent5>
      <a:srgbClr val="ADB8CA"/>
    </a:accent5>
    <a:accent6>
      <a:srgbClr val="009F00"/>
    </a:accent6>
    <a:hlink>
      <a:srgbClr val="00CCFF"/>
    </a:hlink>
    <a:folHlink>
      <a:srgbClr val="B5FFFB"/>
    </a:folHlink>
  </a:clrScheme>
</a:themeOverride>
</file>

<file path=ppt/theme/themeOverride8.xml><?xml version="1.0" encoding="utf-8"?>
<a:themeOverride xmlns:a="http://schemas.openxmlformats.org/drawingml/2006/main">
  <a:clrScheme name="Balance 4">
    <a:dk1>
      <a:srgbClr val="005A58"/>
    </a:dk1>
    <a:lt1>
      <a:srgbClr val="FFFFFF"/>
    </a:lt1>
    <a:dk2>
      <a:srgbClr val="00716E"/>
    </a:dk2>
    <a:lt2>
      <a:srgbClr val="FFFF99"/>
    </a:lt2>
    <a:accent1>
      <a:srgbClr val="2DB3B0"/>
    </a:accent1>
    <a:accent2>
      <a:srgbClr val="6D6FC7"/>
    </a:accent2>
    <a:accent3>
      <a:srgbClr val="AABBBA"/>
    </a:accent3>
    <a:accent4>
      <a:srgbClr val="DADADA"/>
    </a:accent4>
    <a:accent5>
      <a:srgbClr val="ADD6D4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9.xml><?xml version="1.0" encoding="utf-8"?>
<a:themeOverride xmlns:a="http://schemas.openxmlformats.org/drawingml/2006/main">
  <a:clrScheme name="Balance 8">
    <a:dk1>
      <a:srgbClr val="000000"/>
    </a:dk1>
    <a:lt1>
      <a:srgbClr val="DDDDDD"/>
    </a:lt1>
    <a:dk2>
      <a:srgbClr val="000000"/>
    </a:dk2>
    <a:lt2>
      <a:srgbClr val="B8B7D1"/>
    </a:lt2>
    <a:accent1>
      <a:srgbClr val="F1F0F4"/>
    </a:accent1>
    <a:accent2>
      <a:srgbClr val="C1BCFC"/>
    </a:accent2>
    <a:accent3>
      <a:srgbClr val="EBEBEB"/>
    </a:accent3>
    <a:accent4>
      <a:srgbClr val="000000"/>
    </a:accent4>
    <a:accent5>
      <a:srgbClr val="F7F6F8"/>
    </a:accent5>
    <a:accent6>
      <a:srgbClr val="AFAAE4"/>
    </a:accent6>
    <a:hlink>
      <a:srgbClr val="5454C6"/>
    </a:hlink>
    <a:folHlink>
      <a:srgbClr val="6A6F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258</Words>
  <Application>Microsoft Office PowerPoint</Application>
  <PresentationFormat>On-screen Show (4:3)</PresentationFormat>
  <Paragraphs>49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Balance</vt:lpstr>
      <vt:lpstr>US Government</vt:lpstr>
      <vt:lpstr>Articles of Confederation</vt:lpstr>
      <vt:lpstr>Problems with Articles of Confederations</vt:lpstr>
      <vt:lpstr>Slide 4</vt:lpstr>
      <vt:lpstr>Confederation to Constitution</vt:lpstr>
      <vt:lpstr>Constitutional Convention</vt:lpstr>
      <vt:lpstr>Slide 7</vt:lpstr>
      <vt:lpstr>Structure of New National Government</vt:lpstr>
      <vt:lpstr>Federal System of Government</vt:lpstr>
      <vt:lpstr>Great Compromise</vt:lpstr>
      <vt:lpstr>Senate</vt:lpstr>
      <vt:lpstr>House of Representatives</vt:lpstr>
      <vt:lpstr>Ratification of the Constitution</vt:lpstr>
      <vt:lpstr>Bill of Rights</vt:lpstr>
      <vt:lpstr>Bill of Rights</vt:lpstr>
    </vt:vector>
  </TitlesOfParts>
  <Company>acps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Government</dc:title>
  <dc:creator>acps</dc:creator>
  <cp:lastModifiedBy>Owner</cp:lastModifiedBy>
  <cp:revision>57</cp:revision>
  <dcterms:created xsi:type="dcterms:W3CDTF">2005-11-21T19:20:21Z</dcterms:created>
  <dcterms:modified xsi:type="dcterms:W3CDTF">2010-07-10T16:06:36Z</dcterms:modified>
</cp:coreProperties>
</file>